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98" r:id="rId5"/>
    <p:sldId id="261" r:id="rId6"/>
    <p:sldId id="262" r:id="rId7"/>
    <p:sldId id="263" r:id="rId8"/>
    <p:sldId id="264" r:id="rId9"/>
    <p:sldId id="299"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3" r:id="rId25"/>
    <p:sldId id="284" r:id="rId26"/>
    <p:sldId id="279" r:id="rId27"/>
    <p:sldId id="280" r:id="rId28"/>
    <p:sldId id="281" r:id="rId29"/>
    <p:sldId id="282" r:id="rId30"/>
    <p:sldId id="260" r:id="rId31"/>
    <p:sldId id="288" r:id="rId32"/>
    <p:sldId id="289" r:id="rId33"/>
    <p:sldId id="290" r:id="rId34"/>
    <p:sldId id="291" r:id="rId35"/>
    <p:sldId id="292" r:id="rId36"/>
    <p:sldId id="293" r:id="rId37"/>
    <p:sldId id="294" r:id="rId38"/>
    <p:sldId id="295" r:id="rId39"/>
    <p:sldId id="296" r:id="rId40"/>
    <p:sldId id="297" r:id="rId41"/>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E9AA488B-BFA3-49A7-BAB0-14E9F5CFAE9C}" type="datetimeFigureOut">
              <a:rPr lang="ms-MY" smtClean="0"/>
              <a:pPr/>
              <a:t>29/01/2015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A956A47-FF13-437B-96FB-AA87424CB251}" type="slidenum">
              <a:rPr lang="ms-MY" smtClean="0"/>
              <a:pPr/>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E9AA488B-BFA3-49A7-BAB0-14E9F5CFAE9C}" type="datetimeFigureOut">
              <a:rPr lang="ms-MY" smtClean="0"/>
              <a:pPr/>
              <a:t>29/01/2015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A956A47-FF13-437B-96FB-AA87424CB251}" type="slidenum">
              <a:rPr lang="ms-MY" smtClean="0"/>
              <a:pPr/>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E9AA488B-BFA3-49A7-BAB0-14E9F5CFAE9C}" type="datetimeFigureOut">
              <a:rPr lang="ms-MY" smtClean="0"/>
              <a:pPr/>
              <a:t>29/01/2015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A956A47-FF13-437B-96FB-AA87424CB251}" type="slidenum">
              <a:rPr lang="ms-MY" smtClean="0"/>
              <a:pPr/>
              <a:t>‹#›</a:t>
            </a:fld>
            <a:endParaRPr lang="ms-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663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389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651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506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1/29/2015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520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1/29/2015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2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1/29/2015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321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6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E9AA488B-BFA3-49A7-BAB0-14E9F5CFAE9C}" type="datetimeFigureOut">
              <a:rPr lang="ms-MY" smtClean="0"/>
              <a:pPr/>
              <a:t>29/01/2015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A956A47-FF13-437B-96FB-AA87424CB251}" type="slidenum">
              <a:rPr lang="ms-MY" smtClean="0"/>
              <a:pPr/>
              <a:t>‹#›</a:t>
            </a:fld>
            <a:endParaRPr lang="ms-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620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017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1632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29/01/2015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15873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29/01/2015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63230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29/01/2015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8942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29/01/2015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47294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D597FE4-A246-41CC-AE10-00CC21B5CED3}" type="datetimeFigureOut">
              <a:rPr lang="ms-MY" smtClean="0">
                <a:solidFill>
                  <a:prstClr val="black">
                    <a:tint val="75000"/>
                  </a:prstClr>
                </a:solidFill>
              </a:rPr>
              <a:pPr/>
              <a:t>29/01/2015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92721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D597FE4-A246-41CC-AE10-00CC21B5CED3}" type="datetimeFigureOut">
              <a:rPr lang="ms-MY" smtClean="0">
                <a:solidFill>
                  <a:prstClr val="black">
                    <a:tint val="75000"/>
                  </a:prstClr>
                </a:solidFill>
              </a:rPr>
              <a:pPr/>
              <a:t>29/01/2015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3676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97FE4-A246-41CC-AE10-00CC21B5CED3}" type="datetimeFigureOut">
              <a:rPr lang="ms-MY" smtClean="0">
                <a:solidFill>
                  <a:prstClr val="black">
                    <a:tint val="75000"/>
                  </a:prstClr>
                </a:solidFill>
              </a:rPr>
              <a:pPr/>
              <a:t>29/01/2015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87101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AA488B-BFA3-49A7-BAB0-14E9F5CFAE9C}" type="datetimeFigureOut">
              <a:rPr lang="ms-MY" smtClean="0"/>
              <a:pPr/>
              <a:t>29/01/2015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A956A47-FF13-437B-96FB-AA87424CB251}" type="slidenum">
              <a:rPr lang="ms-MY" smtClean="0"/>
              <a:pPr/>
              <a:t>‹#›</a:t>
            </a:fld>
            <a:endParaRPr lang="ms-MY"/>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29/01/2015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14756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29/01/2015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38462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29/01/2015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76340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29/01/2015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29787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523581DA-76FE-4C0A-8EBA-4E1E62DBE108}" type="datetimeFigureOut">
              <a:rPr lang="ms-MY" smtClean="0">
                <a:solidFill>
                  <a:prstClr val="black">
                    <a:tint val="75000"/>
                  </a:prstClr>
                </a:solidFill>
              </a:rPr>
              <a:pPr/>
              <a:t>29/01/2015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008422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523581DA-76FE-4C0A-8EBA-4E1E62DBE108}" type="datetimeFigureOut">
              <a:rPr lang="ms-MY" smtClean="0">
                <a:solidFill>
                  <a:prstClr val="black">
                    <a:tint val="75000"/>
                  </a:prstClr>
                </a:solidFill>
              </a:rPr>
              <a:pPr/>
              <a:t>29/01/2015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98483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3581DA-76FE-4C0A-8EBA-4E1E62DBE108}" type="datetimeFigureOut">
              <a:rPr lang="ms-MY" smtClean="0">
                <a:solidFill>
                  <a:prstClr val="black">
                    <a:tint val="75000"/>
                  </a:prstClr>
                </a:solidFill>
              </a:rPr>
              <a:pPr/>
              <a:t>29/01/2015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4138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523581DA-76FE-4C0A-8EBA-4E1E62DBE108}" type="datetimeFigureOut">
              <a:rPr lang="ms-MY" smtClean="0">
                <a:solidFill>
                  <a:prstClr val="black">
                    <a:tint val="75000"/>
                  </a:prstClr>
                </a:solidFill>
              </a:rPr>
              <a:pPr/>
              <a:t>29/01/2015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849735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523581DA-76FE-4C0A-8EBA-4E1E62DBE108}" type="datetimeFigureOut">
              <a:rPr lang="ms-MY" smtClean="0">
                <a:solidFill>
                  <a:prstClr val="black">
                    <a:tint val="75000"/>
                  </a:prstClr>
                </a:solidFill>
              </a:rPr>
              <a:pPr/>
              <a:t>29/01/2015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93615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523581DA-76FE-4C0A-8EBA-4E1E62DBE108}" type="datetimeFigureOut">
              <a:rPr lang="ms-MY" smtClean="0">
                <a:solidFill>
                  <a:prstClr val="black">
                    <a:tint val="75000"/>
                  </a:prstClr>
                </a:solidFill>
              </a:rPr>
              <a:pPr/>
              <a:t>29/01/2015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7873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E9AA488B-BFA3-49A7-BAB0-14E9F5CFAE9C}" type="datetimeFigureOut">
              <a:rPr lang="ms-MY" smtClean="0"/>
              <a:pPr/>
              <a:t>29/01/2015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2A956A47-FF13-437B-96FB-AA87424CB251}" type="slidenum">
              <a:rPr lang="ms-MY" smtClean="0"/>
              <a:pPr/>
              <a:t>‹#›</a:t>
            </a:fld>
            <a:endParaRPr lang="ms-MY"/>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581DA-76FE-4C0A-8EBA-4E1E62DBE108}" type="datetimeFigureOut">
              <a:rPr lang="ms-MY" smtClean="0">
                <a:solidFill>
                  <a:prstClr val="black">
                    <a:tint val="75000"/>
                  </a:prstClr>
                </a:solidFill>
              </a:rPr>
              <a:pPr/>
              <a:t>29/01/2015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884213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3581DA-76FE-4C0A-8EBA-4E1E62DBE108}" type="datetimeFigureOut">
              <a:rPr lang="ms-MY" smtClean="0">
                <a:solidFill>
                  <a:prstClr val="black">
                    <a:tint val="75000"/>
                  </a:prstClr>
                </a:solidFill>
              </a:rPr>
              <a:pPr/>
              <a:t>29/01/2015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812163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3581DA-76FE-4C0A-8EBA-4E1E62DBE108}" type="datetimeFigureOut">
              <a:rPr lang="ms-MY" smtClean="0">
                <a:solidFill>
                  <a:prstClr val="black">
                    <a:tint val="75000"/>
                  </a:prstClr>
                </a:solidFill>
              </a:rPr>
              <a:pPr/>
              <a:t>29/01/2015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266879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523581DA-76FE-4C0A-8EBA-4E1E62DBE108}" type="datetimeFigureOut">
              <a:rPr lang="ms-MY" smtClean="0">
                <a:solidFill>
                  <a:prstClr val="black">
                    <a:tint val="75000"/>
                  </a:prstClr>
                </a:solidFill>
              </a:rPr>
              <a:pPr/>
              <a:t>29/01/2015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519567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523581DA-76FE-4C0A-8EBA-4E1E62DBE108}" type="datetimeFigureOut">
              <a:rPr lang="ms-MY" smtClean="0">
                <a:solidFill>
                  <a:prstClr val="black">
                    <a:tint val="75000"/>
                  </a:prstClr>
                </a:solidFill>
              </a:rPr>
              <a:pPr/>
              <a:t>29/01/2015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4125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E9AA488B-BFA3-49A7-BAB0-14E9F5CFAE9C}" type="datetimeFigureOut">
              <a:rPr lang="ms-MY" smtClean="0"/>
              <a:pPr/>
              <a:t>29/01/2015</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2A956A47-FF13-437B-96FB-AA87424CB251}" type="slidenum">
              <a:rPr lang="ms-MY" smtClean="0"/>
              <a:pPr/>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E9AA488B-BFA3-49A7-BAB0-14E9F5CFAE9C}" type="datetimeFigureOut">
              <a:rPr lang="ms-MY" smtClean="0"/>
              <a:pPr/>
              <a:t>29/01/2015</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2A956A47-FF13-437B-96FB-AA87424CB251}" type="slidenum">
              <a:rPr lang="ms-MY" smtClean="0"/>
              <a:pPr/>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A488B-BFA3-49A7-BAB0-14E9F5CFAE9C}" type="datetimeFigureOut">
              <a:rPr lang="ms-MY" smtClean="0"/>
              <a:pPr/>
              <a:t>29/01/2015</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2A956A47-FF13-437B-96FB-AA87424CB251}" type="slidenum">
              <a:rPr lang="ms-MY" smtClean="0"/>
              <a:pPr/>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A488B-BFA3-49A7-BAB0-14E9F5CFAE9C}" type="datetimeFigureOut">
              <a:rPr lang="ms-MY" smtClean="0"/>
              <a:pPr/>
              <a:t>29/01/2015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2A956A47-FF13-437B-96FB-AA87424CB251}" type="slidenum">
              <a:rPr lang="ms-MY" smtClean="0"/>
              <a:pPr/>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A488B-BFA3-49A7-BAB0-14E9F5CFAE9C}" type="datetimeFigureOut">
              <a:rPr lang="ms-MY" smtClean="0"/>
              <a:pPr/>
              <a:t>29/01/2015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2A956A47-FF13-437B-96FB-AA87424CB251}" type="slidenum">
              <a:rPr lang="ms-MY" smtClean="0"/>
              <a:pPr/>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A488B-BFA3-49A7-BAB0-14E9F5CFAE9C}" type="datetimeFigureOut">
              <a:rPr lang="ms-MY" smtClean="0"/>
              <a:pPr/>
              <a:t>29/01/2015</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956A47-FF13-437B-96FB-AA87424CB251}" type="slidenum">
              <a:rPr lang="ms-MY" smtClean="0"/>
              <a:pPr/>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1/29/2015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232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97FE4-A246-41CC-AE10-00CC21B5CED3}" type="datetimeFigureOut">
              <a:rPr lang="ms-MY" smtClean="0">
                <a:solidFill>
                  <a:prstClr val="black">
                    <a:tint val="75000"/>
                  </a:prstClr>
                </a:solidFill>
              </a:rPr>
              <a:pPr/>
              <a:t>29/01/2015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336141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581DA-76FE-4C0A-8EBA-4E1E62DBE108}" type="datetimeFigureOut">
              <a:rPr lang="ms-MY" smtClean="0">
                <a:solidFill>
                  <a:prstClr val="black">
                    <a:tint val="75000"/>
                  </a:prstClr>
                </a:solidFill>
              </a:rPr>
              <a:pPr/>
              <a:t>29/01/2015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789987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945710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34238" y="1340768"/>
            <a:ext cx="8534399" cy="843613"/>
          </a:xfrm>
          <a:prstGeom prst="rect">
            <a:avLst/>
          </a:prstGeom>
          <a:solidFill>
            <a:srgbClr val="92D050"/>
          </a:solidFill>
          <a:ln w="25400" cap="flat" cmpd="sng" algn="ctr">
            <a:solidFill>
              <a:sysClr val="window" lastClr="FFFFFF">
                <a:hueOff val="0"/>
                <a:satOff val="0"/>
                <a:lumOff val="0"/>
                <a:alphaOff val="0"/>
              </a:sysClr>
            </a:solid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An-</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Nahl</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114:</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4337228"/>
            <a:ext cx="8991600" cy="1107996"/>
          </a:xfrm>
          <a:prstGeom prst="rect">
            <a:avLst/>
          </a:prstGeom>
          <a:solidFill>
            <a:srgbClr val="0070C0">
              <a:alpha val="45000"/>
            </a:srgbClr>
          </a:solidFill>
        </p:spPr>
        <p:txBody>
          <a:bodyPr wrap="square">
            <a:spAutoFit/>
          </a:bodyPr>
          <a:lstStyle/>
          <a:p>
            <a:pPr algn="ct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Oleh</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itu</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makanlah</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dari</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apa</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yang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dikurniakan</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Allah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kepadamu</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dari</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yang halal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lagi</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baik</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bersyukurlah</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akan</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nikmat</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Allah,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jika</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benar</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kamu</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menyembahNya</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t>
            </a:r>
          </a:p>
        </p:txBody>
      </p:sp>
      <p:sp>
        <p:nvSpPr>
          <p:cNvPr id="5" name="Rectangle 4"/>
          <p:cNvSpPr/>
          <p:nvPr/>
        </p:nvSpPr>
        <p:spPr>
          <a:xfrm>
            <a:off x="683568" y="323945"/>
            <a:ext cx="7704856" cy="584775"/>
          </a:xfrm>
          <a:prstGeom prst="rect">
            <a:avLst/>
          </a:prstGeom>
        </p:spPr>
        <p:txBody>
          <a:bodyPr wrap="square">
            <a:spAutoFit/>
          </a:bodyPr>
          <a:lstStyle/>
          <a:p>
            <a:pPr lvl="0" algn="ctr"/>
            <a:r>
              <a:rPr lang="en-US" sz="3200" b="1" dirty="0" err="1"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Bersyukur</a:t>
            </a:r>
            <a:r>
              <a:rPr lang="en-US" sz="3200" b="1" dirty="0"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 </a:t>
            </a:r>
            <a:r>
              <a:rPr lang="en-US" sz="3200" b="1" dirty="0" err="1"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adalah</a:t>
            </a:r>
            <a:r>
              <a:rPr lang="en-US" sz="3200" b="1" dirty="0"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 </a:t>
            </a:r>
            <a:r>
              <a:rPr lang="en-US" sz="3200" b="1" dirty="0" err="1"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satu</a:t>
            </a:r>
            <a:r>
              <a:rPr lang="en-US" sz="3200" b="1" dirty="0"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 </a:t>
            </a:r>
            <a:r>
              <a:rPr lang="en-US" sz="3200" b="1" dirty="0" err="1"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ibadah</a:t>
            </a:r>
            <a:endParaRPr lang="en-US" sz="2800" b="1" dirty="0">
              <a:ln w="3175">
                <a:solidFill>
                  <a:schemeClr val="tx1"/>
                </a:solidFill>
              </a:ln>
              <a:effectLst>
                <a:glow rad="101600">
                  <a:schemeClr val="bg1"/>
                </a:glow>
                <a:outerShdw blurRad="38100" dist="38100" dir="2700000" algn="tl">
                  <a:srgbClr val="000000">
                    <a:alpha val="43137"/>
                  </a:srgbClr>
                </a:outerShdw>
              </a:effectLst>
              <a:ea typeface="Calibri"/>
              <a:cs typeface="Arial"/>
            </a:endParaRPr>
          </a:p>
        </p:txBody>
      </p:sp>
      <p:sp>
        <p:nvSpPr>
          <p:cNvPr id="6" name="Rectangle 5"/>
          <p:cNvSpPr/>
          <p:nvPr/>
        </p:nvSpPr>
        <p:spPr>
          <a:xfrm>
            <a:off x="827584" y="2579420"/>
            <a:ext cx="7416824" cy="1569660"/>
          </a:xfrm>
          <a:prstGeom prst="rect">
            <a:avLst/>
          </a:prstGeom>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فَكُلُواْ مِمَّا رَزَقَكُمُ اللّهُ حَلالاً طَيِّبًا وَاشْكُرُواْ نِعْمَتَ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كُنتُمْ إِيَّاهُ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تَعْبُدُونَ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95536" y="3856980"/>
            <a:ext cx="8352928" cy="2308324"/>
          </a:xfrm>
          <a:prstGeom prst="rect">
            <a:avLst/>
          </a:prstGeom>
          <a:solidFill>
            <a:srgbClr val="00B0F0">
              <a:alpha val="39000"/>
            </a:srgbClr>
          </a:solidFill>
        </p:spPr>
        <p:txBody>
          <a:bodyPr wrap="square">
            <a:spAutoFit/>
          </a:bodyP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Menzahirkan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rasa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terima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kasih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atas</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nikmat-nikmat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kurniaanNya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melalui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kata-kata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pujian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pengiktirafan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hati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penuh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keyakinan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serta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kasih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Kemudian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menzahirkannya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melalui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anggota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mentaati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mematuhi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perintah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336381" y="3019599"/>
            <a:ext cx="3947587" cy="76944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rtl="1"/>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اب</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 ر</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ض</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ع</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en-US" sz="4400" b="1" dirty="0">
              <a:ln w="3175">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Traditional Arabic" pitchFamily="2" charset="-78"/>
            </a:endParaRPr>
          </a:p>
        </p:txBody>
      </p:sp>
      <p:sp>
        <p:nvSpPr>
          <p:cNvPr id="5" name="Rectangle 4"/>
          <p:cNvSpPr/>
          <p:nvPr/>
        </p:nvSpPr>
        <p:spPr>
          <a:xfrm>
            <a:off x="652790" y="332656"/>
            <a:ext cx="782992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Pengertian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syukur</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Freeform 5"/>
          <p:cNvSpPr/>
          <p:nvPr/>
        </p:nvSpPr>
        <p:spPr>
          <a:xfrm>
            <a:off x="752158" y="1409248"/>
            <a:ext cx="7761329" cy="1803728"/>
          </a:xfrm>
          <a:custGeom>
            <a:avLst/>
            <a:gdLst>
              <a:gd name="connsiteX0" fmla="*/ 0 w 6326635"/>
              <a:gd name="connsiteY0" fmla="*/ 585689 h 1672299"/>
              <a:gd name="connsiteX1" fmla="*/ 2954280 w 6326635"/>
              <a:gd name="connsiteY1" fmla="*/ 585689 h 1672299"/>
              <a:gd name="connsiteX2" fmla="*/ 2954280 w 6326635"/>
              <a:gd name="connsiteY2" fmla="*/ 418075 h 1672299"/>
              <a:gd name="connsiteX3" fmla="*/ 2745243 w 6326635"/>
              <a:gd name="connsiteY3" fmla="*/ 418075 h 1672299"/>
              <a:gd name="connsiteX4" fmla="*/ 3163318 w 6326635"/>
              <a:gd name="connsiteY4" fmla="*/ 0 h 1672299"/>
              <a:gd name="connsiteX5" fmla="*/ 3581392 w 6326635"/>
              <a:gd name="connsiteY5" fmla="*/ 418075 h 1672299"/>
              <a:gd name="connsiteX6" fmla="*/ 3372355 w 6326635"/>
              <a:gd name="connsiteY6" fmla="*/ 418075 h 1672299"/>
              <a:gd name="connsiteX7" fmla="*/ 3372355 w 6326635"/>
              <a:gd name="connsiteY7" fmla="*/ 585689 h 1672299"/>
              <a:gd name="connsiteX8" fmla="*/ 6326635 w 6326635"/>
              <a:gd name="connsiteY8" fmla="*/ 585689 h 1672299"/>
              <a:gd name="connsiteX9" fmla="*/ 6326635 w 6326635"/>
              <a:gd name="connsiteY9" fmla="*/ 1672299 h 1672299"/>
              <a:gd name="connsiteX10" fmla="*/ 0 w 6326635"/>
              <a:gd name="connsiteY10" fmla="*/ 1672299 h 1672299"/>
              <a:gd name="connsiteX11" fmla="*/ 0 w 6326635"/>
              <a:gd name="connsiteY11" fmla="*/ 585689 h 167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26635" h="1672299">
                <a:moveTo>
                  <a:pt x="6326635" y="1086610"/>
                </a:moveTo>
                <a:lnTo>
                  <a:pt x="3372355" y="1086610"/>
                </a:lnTo>
                <a:lnTo>
                  <a:pt x="3372355" y="1254224"/>
                </a:lnTo>
                <a:lnTo>
                  <a:pt x="3581392" y="1254224"/>
                </a:lnTo>
                <a:lnTo>
                  <a:pt x="3163317" y="1672298"/>
                </a:lnTo>
                <a:lnTo>
                  <a:pt x="2745243" y="1254224"/>
                </a:lnTo>
                <a:lnTo>
                  <a:pt x="2954280" y="1254224"/>
                </a:lnTo>
                <a:lnTo>
                  <a:pt x="2954280" y="1086610"/>
                </a:lnTo>
                <a:lnTo>
                  <a:pt x="0" y="1086610"/>
                </a:lnTo>
                <a:lnTo>
                  <a:pt x="0" y="1"/>
                </a:lnTo>
                <a:lnTo>
                  <a:pt x="6326635" y="1"/>
                </a:lnTo>
                <a:lnTo>
                  <a:pt x="6326635" y="1086610"/>
                </a:lnTo>
                <a:close/>
              </a:path>
            </a:pathLst>
          </a:custGeom>
          <a:solidFill>
            <a:schemeClr val="accent3">
              <a:lumMod val="75000"/>
            </a:schemeClr>
          </a:solidFill>
          <a:ln w="25400" cap="flat" cmpd="sng" algn="ctr">
            <a:solidFill>
              <a:srgbClr val="C00000">
                <a:shade val="50000"/>
              </a:srgbClr>
            </a:solidFill>
            <a:prstDash val="solid"/>
          </a:ln>
          <a:effectLst>
            <a:outerShdw blurRad="50800" dist="38100" dir="5400000" algn="t" rotWithShape="0">
              <a:prstClr val="black">
                <a:alpha val="40000"/>
              </a:prstClr>
            </a:outerShdw>
          </a:effectLst>
        </p:spPr>
        <p:txBody>
          <a:bodyPr lIns="184911" tIns="184913" rIns="184912" bIns="770602" spcCol="1270" anchor="ctr"/>
          <a:lstStyle/>
          <a:p>
            <a:pPr lvl="0" algn="ctr" defTabSz="1155700">
              <a:lnSpc>
                <a:spcPct val="90000"/>
              </a:lnSpc>
              <a:spcAft>
                <a:spcPct val="35000"/>
              </a:spcAft>
              <a:defRPr/>
            </a:pPr>
            <a:r>
              <a:rPr lang="en-MY" sz="2800" b="1" kern="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Memperakui</a:t>
            </a:r>
            <a:r>
              <a:rPr lang="en-MY" sz="2800" b="1" kern="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kern="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dan</a:t>
            </a:r>
            <a:r>
              <a:rPr lang="en-MY" sz="2800" b="1" kern="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kern="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mengiktiraf</a:t>
            </a:r>
            <a:r>
              <a:rPr lang="en-MY" sz="2800" b="1" kern="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kern="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nikmat</a:t>
            </a:r>
            <a:r>
              <a:rPr lang="en-MY" sz="2800" b="1" kern="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kern="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atau</a:t>
            </a:r>
            <a:r>
              <a:rPr lang="en-MY" sz="2800" b="1" kern="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kern="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kebaikan</a:t>
            </a:r>
            <a:r>
              <a:rPr lang="en-MY" sz="2800" b="1" kern="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yang </a:t>
            </a:r>
            <a:r>
              <a:rPr lang="en-MY" sz="2800" b="1" kern="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diterima</a:t>
            </a:r>
            <a:r>
              <a:rPr lang="en-MY" sz="2800" b="1" kern="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kern="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penuh</a:t>
            </a:r>
            <a:r>
              <a:rPr lang="en-MY" sz="2800" b="1" kern="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kern="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dengan</a:t>
            </a:r>
            <a:r>
              <a:rPr lang="en-MY" sz="2800" b="1" kern="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rasa </a:t>
            </a:r>
            <a:r>
              <a:rPr lang="en-MY" sz="2800" b="1" kern="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hormat</a:t>
            </a:r>
            <a:r>
              <a:rPr lang="en-MY" sz="2800" b="1" kern="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kern="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dan</a:t>
            </a:r>
            <a:r>
              <a:rPr lang="en-MY" sz="2800" b="1" kern="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kern="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akur</a:t>
            </a:r>
            <a:endParaRPr kumimoji="0" lang="en-MY" sz="2800" b="1" i="0" u="none" strike="noStrike" kern="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Freeform 6"/>
          <p:cNvSpPr/>
          <p:nvPr/>
        </p:nvSpPr>
        <p:spPr>
          <a:xfrm>
            <a:off x="323528" y="1340768"/>
            <a:ext cx="3312368" cy="1224136"/>
          </a:xfrm>
          <a:prstGeom prst="rect">
            <a:avLst/>
          </a:prstGeom>
          <a:solidFill>
            <a:srgbClr val="F79646">
              <a:lumMod val="40000"/>
              <a:lumOff val="60000"/>
            </a:srgbClr>
          </a:solidFill>
          <a:ln w="25400" cap="flat" cmpd="sng" algn="ctr">
            <a:solidFill>
              <a:sysClr val="windowText" lastClr="000000"/>
            </a:solidFill>
            <a:prstDash val="solid"/>
          </a:ln>
          <a:effectLst/>
        </p:spPr>
        <p:txBody>
          <a:bodyPr spcFirstLastPara="0" vert="horz" wrap="square" lIns="220802" tIns="220802" rIns="220802" bIns="220802" numCol="1" spcCol="1270" anchor="ctr" anchorCtr="0">
            <a:noAutofit/>
          </a:bodyPr>
          <a:lstStyle/>
          <a:p>
            <a:pPr lvl="0" algn="ctr" defTabSz="1377950">
              <a:lnSpc>
                <a:spcPct val="90000"/>
              </a:lnSpc>
              <a:spcBef>
                <a:spcPct val="0"/>
              </a:spcBef>
              <a:spcAft>
                <a:spcPct val="35000"/>
              </a:spcAft>
            </a:pPr>
            <a:r>
              <a:rPr lang="en-US" sz="2400" b="1" cap="all" dirty="0" err="1"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glow rad="127000">
                    <a:sysClr val="window" lastClr="FFFFFF"/>
                  </a:glow>
                  <a:reflection blurRad="12700" stA="28000" endPos="45000" dist="1000" dir="5400000" sy="-100000" algn="bl" rotWithShape="0"/>
                </a:effectLst>
                <a:latin typeface="Arial"/>
              </a:rPr>
              <a:t>Pengucapan</a:t>
            </a:r>
            <a:r>
              <a:rPr lang="en-US" sz="2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glow rad="127000">
                    <a:sysClr val="window" lastClr="FFFFFF"/>
                  </a:glow>
                  <a:reflection blurRad="12700" stA="28000" endPos="45000" dist="1000" dir="5400000" sy="-100000" algn="bl" rotWithShape="0"/>
                </a:effectLst>
                <a:latin typeface="Arial"/>
              </a:rPr>
              <a:t> </a:t>
            </a:r>
            <a:r>
              <a:rPr lang="en-US" sz="2400" b="1" cap="all" dirty="0" err="1"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glow rad="127000">
                    <a:sysClr val="window" lastClr="FFFFFF"/>
                  </a:glow>
                  <a:reflection blurRad="12700" stA="28000" endPos="45000" dist="1000" dir="5400000" sy="-100000" algn="bl" rotWithShape="0"/>
                </a:effectLst>
                <a:latin typeface="Arial"/>
              </a:rPr>
              <a:t>dan</a:t>
            </a:r>
            <a:r>
              <a:rPr lang="en-US" sz="2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glow rad="127000">
                    <a:sysClr val="window" lastClr="FFFFFF"/>
                  </a:glow>
                  <a:reflection blurRad="12700" stA="28000" endPos="45000" dist="1000" dir="5400000" sy="-100000" algn="bl" rotWithShape="0"/>
                </a:effectLst>
                <a:latin typeface="Arial"/>
              </a:rPr>
              <a:t> </a:t>
            </a:r>
            <a:r>
              <a:rPr lang="en-US" sz="2400" b="1" cap="all" dirty="0" err="1"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glow rad="127000">
                    <a:sysClr val="window" lastClr="FFFFFF"/>
                  </a:glow>
                  <a:reflection blurRad="12700" stA="28000" endPos="45000" dist="1000" dir="5400000" sy="-100000" algn="bl" rotWithShape="0"/>
                </a:effectLst>
                <a:latin typeface="Arial"/>
              </a:rPr>
              <a:t>zikir</a:t>
            </a:r>
            <a:endParaRPr lang="en-US" sz="2800" b="1" dirty="0" smtClean="0">
              <a:ln>
                <a:solidFill>
                  <a:sysClr val="windowText" lastClr="000000"/>
                </a:solidFill>
              </a:ln>
              <a:solidFill>
                <a:sysClr val="windowText" lastClr="000000"/>
              </a:solidFill>
              <a:latin typeface="Arial"/>
            </a:endParaRPr>
          </a:p>
        </p:txBody>
      </p:sp>
      <p:sp>
        <p:nvSpPr>
          <p:cNvPr id="4" name="Freeform 7"/>
          <p:cNvSpPr/>
          <p:nvPr/>
        </p:nvSpPr>
        <p:spPr>
          <a:xfrm>
            <a:off x="3779912" y="1344069"/>
            <a:ext cx="5103243" cy="1220835"/>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ln>
          <a:effectLst/>
        </p:spPr>
        <p:txBody>
          <a:bodyPr spcFirstLastPara="0" vert="horz" wrap="square" lIns="220802" tIns="220802" rIns="220802" bIns="220802" numCol="1" spcCol="1270" anchor="ctr" anchorCtr="0">
            <a:noAutofit/>
          </a:bodyPr>
          <a:lstStyle/>
          <a:p>
            <a:pPr lvl="0" algn="ctr" defTabSz="1377950">
              <a:lnSpc>
                <a:spcPct val="90000"/>
              </a:lnSpc>
              <a:spcBef>
                <a:spcPct val="0"/>
              </a:spcBef>
              <a:spcAft>
                <a:spcPct val="35000"/>
              </a:spcAft>
            </a:pPr>
            <a:r>
              <a:rPr lang="sv-SE" sz="28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Bersyukur dan berterima kasih kepada Allah Taala</a:t>
            </a:r>
            <a:endParaRPr kumimoji="0" lang="en-MY" sz="2800" b="1" i="0" u="none" strike="noStrike" kern="120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5" name="Rectangle 4"/>
          <p:cNvSpPr/>
          <p:nvPr/>
        </p:nvSpPr>
        <p:spPr>
          <a:xfrm>
            <a:off x="652790" y="409931"/>
            <a:ext cx="782992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Membuktikan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syukuran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107504" y="3784972"/>
            <a:ext cx="4896544" cy="1785104"/>
          </a:xfrm>
          <a:prstGeom prst="rect">
            <a:avLst/>
          </a:prstGeom>
          <a:solidFill>
            <a:srgbClr val="92D050">
              <a:alpha val="66000"/>
            </a:srgbClr>
          </a:solidFill>
        </p:spPr>
        <p:txBody>
          <a:bodyPr wrap="square">
            <a:spAutoFit/>
          </a:bodyPr>
          <a:lstStyle/>
          <a:p>
            <a:pPr algn="ct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Suatu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masa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di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zaman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Rasulullah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SAW, orang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ramai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mendapati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hujan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turun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p>
          <a:p>
            <a:pPr algn="ct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Lalu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Rasulullah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SAW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bersabda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TextBox 6"/>
          <p:cNvSpPr txBox="1"/>
          <p:nvPr/>
        </p:nvSpPr>
        <p:spPr>
          <a:xfrm>
            <a:off x="336381" y="2951119"/>
            <a:ext cx="3947587" cy="76944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rtl="1"/>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اب</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ع</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اس ر</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ض</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ع</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en-US" sz="4400" b="1" dirty="0">
              <a:ln w="3175">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Traditional Arabic" pitchFamily="2" charset="-78"/>
            </a:endParaRPr>
          </a:p>
        </p:txBody>
      </p:sp>
      <p:sp>
        <p:nvSpPr>
          <p:cNvPr id="8" name="Rectangular Callout 7"/>
          <p:cNvSpPr/>
          <p:nvPr/>
        </p:nvSpPr>
        <p:spPr>
          <a:xfrm>
            <a:off x="5229397" y="3335839"/>
            <a:ext cx="3879107" cy="3189505"/>
          </a:xfrm>
          <a:prstGeom prst="wedgeRectCallout">
            <a:avLst>
              <a:gd name="adj1" fmla="val -64172"/>
              <a:gd name="adj2" fmla="val 7688"/>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 orang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bersyukur</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kufur</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bersyukur</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bersyukur</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Hujan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p>
          <a:p>
            <a:pPr algn="ct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kufur</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pula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Benarlah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hujan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turun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200" dirty="0"/>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Freeform 7"/>
          <p:cNvSpPr/>
          <p:nvPr/>
        </p:nvSpPr>
        <p:spPr>
          <a:xfrm>
            <a:off x="1115616" y="1632101"/>
            <a:ext cx="6975451" cy="1220835"/>
          </a:xfrm>
          <a:prstGeom prst="rect">
            <a:avLst/>
          </a:prstGeom>
          <a:solidFill>
            <a:srgbClr val="F79646">
              <a:lumMod val="75000"/>
            </a:srgbClr>
          </a:solidFill>
          <a:ln w="25400" cap="flat" cmpd="sng" algn="ctr">
            <a:solidFill>
              <a:schemeClr val="tx1"/>
            </a:solidFill>
            <a:prstDash val="solid"/>
          </a:ln>
          <a:effectLst/>
        </p:spPr>
        <p:txBody>
          <a:bodyPr spcFirstLastPara="0" vert="horz" wrap="square" lIns="220802" tIns="220802" rIns="220802" bIns="220802" numCol="1" spcCol="1270" anchor="ctr" anchorCtr="0">
            <a:noAutofit/>
          </a:bodyPr>
          <a:lstStyle/>
          <a:p>
            <a:pPr lvl="0" algn="ctr" defTabSz="1377950">
              <a:lnSpc>
                <a:spcPct val="90000"/>
              </a:lnSpc>
              <a:spcBef>
                <a:spcPct val="0"/>
              </a:spcBef>
              <a:spcAft>
                <a:spcPct val="35000"/>
              </a:spcAft>
            </a:pPr>
            <a:r>
              <a:rPr lang="sv-SE" sz="24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Meningkatkan pengiktirafan dan keyakinan kepada Allah Taala</a:t>
            </a:r>
            <a:endParaRPr kumimoji="0" lang="en-MY" sz="2400" b="1" i="0" u="none" strike="noStrike" kern="120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652790" y="409931"/>
            <a:ext cx="782992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Membuktikan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syukuran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1115616" y="3318083"/>
            <a:ext cx="6912768" cy="830997"/>
          </a:xfrm>
          <a:prstGeom prst="rect">
            <a:avLst/>
          </a:prstGeom>
          <a:solidFill>
            <a:schemeClr val="accent2">
              <a:lumMod val="50000"/>
              <a:alpha val="39000"/>
            </a:schemeClr>
          </a:solidFill>
          <a:ln w="28575">
            <a:solidFill>
              <a:srgbClr val="7030A0"/>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Mengakui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segala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nikmat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dinikmati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berpunca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Taala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Curved Left Arrow 5"/>
          <p:cNvSpPr/>
          <p:nvPr/>
        </p:nvSpPr>
        <p:spPr>
          <a:xfrm rot="21001049">
            <a:off x="7854402" y="2298645"/>
            <a:ext cx="748025" cy="1150307"/>
          </a:xfrm>
          <a:prstGeom prst="curvedLef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6200" y="3879046"/>
            <a:ext cx="8991600" cy="830997"/>
          </a:xfrm>
          <a:prstGeom prst="rect">
            <a:avLst/>
          </a:prstGeom>
          <a:solidFill>
            <a:srgbClr val="00B0F0">
              <a:alpha val="43000"/>
            </a:srgbClr>
          </a:solidFill>
        </p:spPr>
        <p:txBody>
          <a:bodyPr wrap="square">
            <a:spAutoFit/>
          </a:bodyPr>
          <a:lstStyle/>
          <a:p>
            <a:pPr algn="ct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Adapun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sebut-sebut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bersyukur</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4" name="Rectangle 3"/>
          <p:cNvSpPr/>
          <p:nvPr/>
        </p:nvSpPr>
        <p:spPr>
          <a:xfrm>
            <a:off x="937789" y="188640"/>
            <a:ext cx="7214246" cy="1015663"/>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algn="ct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Ad-</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Dhuha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11:</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6" name="Rectangle 5"/>
          <p:cNvSpPr/>
          <p:nvPr/>
        </p:nvSpPr>
        <p:spPr>
          <a:xfrm>
            <a:off x="2051720" y="2023681"/>
            <a:ext cx="5004896" cy="1015663"/>
          </a:xfrm>
          <a:prstGeom prst="rect">
            <a:avLst/>
          </a:prstGeom>
          <a:solidFill>
            <a:schemeClr val="bg1">
              <a:lumMod val="75000"/>
              <a:alpha val="71000"/>
            </a:schemeClr>
          </a:solidFill>
        </p:spPr>
        <p:txBody>
          <a:bodyPr wrap="none">
            <a:spAutoFit/>
          </a:bodyPr>
          <a:lstStyle/>
          <a:p>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وَأَمَّا بِنِعْمَةِ رَبِّكَ فَحَدِّثْ</a:t>
            </a:r>
            <a:endParaRPr lang="ms-MY"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Freeform 7"/>
          <p:cNvSpPr/>
          <p:nvPr/>
        </p:nvSpPr>
        <p:spPr>
          <a:xfrm>
            <a:off x="179512" y="1412776"/>
            <a:ext cx="4166277" cy="720080"/>
          </a:xfrm>
          <a:prstGeom prst="rect">
            <a:avLst/>
          </a:prstGeom>
          <a:solidFill>
            <a:srgbClr val="F79646">
              <a:lumMod val="75000"/>
            </a:srgbClr>
          </a:solidFill>
          <a:ln w="25400" cap="flat" cmpd="sng" algn="ctr">
            <a:solidFill>
              <a:schemeClr val="tx1"/>
            </a:solidFill>
            <a:prstDash val="solid"/>
          </a:ln>
          <a:effectLst/>
        </p:spPr>
        <p:txBody>
          <a:bodyPr spcFirstLastPara="0" vert="horz" wrap="square" lIns="220802" tIns="220802" rIns="220802" bIns="220802" numCol="1" spcCol="1270" anchor="ctr" anchorCtr="0">
            <a:noAutofit/>
          </a:bodyPr>
          <a:lstStyle/>
          <a:p>
            <a:pPr algn="ctr"/>
            <a:r>
              <a:rPr lang="en-MY" sz="22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22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Allah </a:t>
            </a:r>
            <a:r>
              <a:rPr lang="en-MY" sz="22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22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algn="ctr"/>
            <a:r>
              <a:rPr lang="en-MY" sz="22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MY" sz="22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Saba</a:t>
            </a:r>
            <a:r>
              <a:rPr lang="en-MY" sz="22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22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13:</a:t>
            </a:r>
            <a:endParaRPr lang="ms-MY" sz="22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179512" y="-27384"/>
            <a:ext cx="8856984" cy="147732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Jadikan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diperolehi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media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kemudahan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meningkatkan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76200" y="4279155"/>
            <a:ext cx="8991600" cy="2462213"/>
          </a:xfrm>
          <a:prstGeom prst="rect">
            <a:avLst/>
          </a:prstGeom>
          <a:solidFill>
            <a:srgbClr val="00B0F0">
              <a:alpha val="43000"/>
            </a:srgbClr>
          </a:solidFill>
        </p:spPr>
        <p:txBody>
          <a:bodyPr wrap="square">
            <a:spAutoFit/>
          </a:bodyPr>
          <a:lstStyle/>
          <a:p>
            <a:pPr algn="ct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bekerja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untuk</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Nabi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Sulaiman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apa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kehendaki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bangunan-bangunan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tinggi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patung-patung</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pinggan-pinggan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besar</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seperti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kolam</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serta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periuk-periuk</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tetap</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di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atas</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tungkunya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Beramallah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wahai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keluarga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Dawod</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bersyukur</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Dan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sememangnya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sedikit</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sekali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di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antara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hamba-hambaku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bersyukur</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p>
        </p:txBody>
      </p:sp>
      <p:sp>
        <p:nvSpPr>
          <p:cNvPr id="6" name="Rectangle 5"/>
          <p:cNvSpPr/>
          <p:nvPr/>
        </p:nvSpPr>
        <p:spPr>
          <a:xfrm>
            <a:off x="35496" y="2189763"/>
            <a:ext cx="9067800" cy="2031325"/>
          </a:xfrm>
          <a:prstGeom prst="rect">
            <a:avLst/>
          </a:prstGeom>
        </p:spPr>
        <p:txBody>
          <a:bodyPr wrap="square">
            <a:spAutoFit/>
          </a:bodyPr>
          <a:lstStyle/>
          <a:p>
            <a:pPr algn="ctr" rtl="1"/>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يَعْمَلُونَ لَهُ مَا يَشَاء مِن مَّحَارِيبَ وَتَمَاثِيلَ وَجِفَانٍ كَالْجَوَابِ وَقُدُورٍ رَّاسِيَاتٍ اعْمَلُوا آلَ دَاوُودَ شُكْرًا وَقَلِيلٌ مِّنْ عِبَادِيَ الشَّكُورُ</a:t>
            </a:r>
            <a:endParaRPr lang="ms-MY"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23528" y="116632"/>
            <a:ext cx="8496944" cy="1015663"/>
          </a:xfrm>
          <a:prstGeom prst="rect">
            <a:avLst/>
          </a:prstGeom>
        </p:spPr>
        <p:txBody>
          <a:bodyPr wrap="square">
            <a:spAutoFit/>
          </a:bodyPr>
          <a:lstStyle/>
          <a:p>
            <a:pPr lvl="0" algn="ctr"/>
            <a:r>
              <a:rPr lang="en-US" sz="30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Menzahirkan</a:t>
            </a:r>
            <a:r>
              <a:rPr lang="en-US" sz="30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 </a:t>
            </a:r>
            <a:r>
              <a:rPr lang="en-US" sz="30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tanda</a:t>
            </a:r>
            <a:r>
              <a:rPr lang="en-US" sz="30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 </a:t>
            </a:r>
            <a:r>
              <a:rPr lang="en-US" sz="30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kesyukuran</a:t>
            </a:r>
            <a:r>
              <a:rPr lang="en-US" sz="30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 </a:t>
            </a:r>
          </a:p>
          <a:p>
            <a:pPr lvl="0" algn="ctr"/>
            <a:r>
              <a:rPr lang="en-US" sz="30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kepada</a:t>
            </a:r>
            <a:r>
              <a:rPr lang="en-US" sz="30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 Allah </a:t>
            </a:r>
            <a:r>
              <a:rPr lang="en-US" sz="30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Taala</a:t>
            </a:r>
            <a:endParaRPr lang="en-US" sz="3000" b="1" dirty="0">
              <a:ln w="3175">
                <a:solidFill>
                  <a:schemeClr val="tx1"/>
                </a:solidFill>
              </a:ln>
              <a:solidFill>
                <a:schemeClr val="bg1"/>
              </a:solidFill>
              <a:effectLst>
                <a:glow rad="101600">
                  <a:schemeClr val="tx1"/>
                </a:glow>
                <a:outerShdw blurRad="38100" dist="38100" dir="2700000" algn="tl">
                  <a:srgbClr val="000000">
                    <a:alpha val="43137"/>
                  </a:srgbClr>
                </a:outerShdw>
              </a:effectLst>
              <a:ea typeface="Calibri"/>
              <a:cs typeface="Arial"/>
            </a:endParaRPr>
          </a:p>
        </p:txBody>
      </p:sp>
      <p:sp>
        <p:nvSpPr>
          <p:cNvPr id="4" name="Freeform 3"/>
          <p:cNvSpPr/>
          <p:nvPr/>
        </p:nvSpPr>
        <p:spPr>
          <a:xfrm>
            <a:off x="1237201" y="1616549"/>
            <a:ext cx="3322740" cy="1907092"/>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38100" cap="flat" cmpd="sng" algn="ctr">
            <a:solidFill>
              <a:srgbClr val="FF6600">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400" b="1"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Melaksanakan</a:t>
            </a:r>
            <a:r>
              <a:rPr lang="en-US" sz="2400" b="1"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amalan-amalan</a:t>
            </a:r>
            <a:r>
              <a:rPr lang="en-US" sz="2400" b="1"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soleh,mematuhi</a:t>
            </a:r>
            <a:r>
              <a:rPr lang="en-US" sz="2400" b="1"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dan</a:t>
            </a:r>
            <a:r>
              <a:rPr lang="en-US" sz="2400" b="1"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taat</a:t>
            </a:r>
            <a:r>
              <a:rPr lang="en-US" sz="2400" b="1"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kepada</a:t>
            </a:r>
            <a:r>
              <a:rPr lang="en-US" sz="2400" b="1"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Allah </a:t>
            </a:r>
            <a:r>
              <a:rPr lang="en-US" sz="2400" b="1"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Taala</a:t>
            </a:r>
            <a:endParaRPr kumimoji="0" lang="en-MY" sz="2400" b="1" i="0" u="none" strike="noStrike" kern="1200" cap="none" spc="0" normalizeH="0" baseline="0" noProof="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uLnTx/>
              <a:uFillTx/>
              <a:latin typeface="Arial"/>
            </a:endParaRPr>
          </a:p>
        </p:txBody>
      </p:sp>
      <p:sp>
        <p:nvSpPr>
          <p:cNvPr id="5" name="Freeform 4"/>
          <p:cNvSpPr/>
          <p:nvPr/>
        </p:nvSpPr>
        <p:spPr>
          <a:xfrm>
            <a:off x="2173305" y="3883681"/>
            <a:ext cx="5495039" cy="1651554"/>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0070C0">
                  <a:tint val="50000"/>
                  <a:satMod val="300000"/>
                </a:srgbClr>
              </a:gs>
              <a:gs pos="35000">
                <a:srgbClr val="0070C0">
                  <a:tint val="37000"/>
                  <a:satMod val="300000"/>
                </a:srgbClr>
              </a:gs>
              <a:gs pos="100000">
                <a:srgbClr val="0070C0">
                  <a:tint val="15000"/>
                  <a:satMod val="350000"/>
                </a:srgbClr>
              </a:gs>
            </a:gsLst>
            <a:lin ang="16200000" scaled="1"/>
          </a:gradFill>
          <a:ln w="38100" cap="flat" cmpd="sng" algn="ctr">
            <a:solidFill>
              <a:srgbClr val="0070C0">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ms-MY" sz="2400"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Mengzahirkan penghargaan dan terhutang budi kepada sesama manusia yang menjadi asbab kepada kenikmatan yang diterima  </a:t>
            </a:r>
            <a:endParaRPr kumimoji="0" lang="en-MY" sz="2400" b="0" i="0" u="none" strike="noStrike" kern="1200" cap="none" spc="0" normalizeH="0" baseline="0" noProof="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uLnTx/>
              <a:uFillTx/>
              <a:latin typeface="Arial"/>
            </a:endParaRPr>
          </a:p>
        </p:txBody>
      </p:sp>
      <p:sp>
        <p:nvSpPr>
          <p:cNvPr id="6" name="Right Arrow 5"/>
          <p:cNvSpPr/>
          <p:nvPr/>
        </p:nvSpPr>
        <p:spPr>
          <a:xfrm rot="2917119">
            <a:off x="1779758" y="3508453"/>
            <a:ext cx="1008112" cy="750453"/>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95536" y="4797152"/>
            <a:ext cx="8312224" cy="830997"/>
          </a:xfrm>
          <a:prstGeom prst="rect">
            <a:avLst/>
          </a:prstGeom>
          <a:solidFill>
            <a:srgbClr val="00B0F0">
              <a:alpha val="43000"/>
            </a:srgbClr>
          </a:solidFill>
        </p:spPr>
        <p:txBody>
          <a:bodyPr wrap="square">
            <a:spAutoFit/>
          </a:bodyPr>
          <a:lstStyle/>
          <a:p>
            <a:pPr algn="ct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bersyukur</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orang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berterima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4" name="Rectangle 3"/>
          <p:cNvSpPr/>
          <p:nvPr/>
        </p:nvSpPr>
        <p:spPr>
          <a:xfrm>
            <a:off x="937789" y="404664"/>
            <a:ext cx="7214246" cy="553998"/>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Sabda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SAW</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1268548" y="2686854"/>
            <a:ext cx="6552728" cy="923330"/>
          </a:xfrm>
          <a:prstGeom prst="rect">
            <a:avLst/>
          </a:prstGeom>
          <a:solidFill>
            <a:schemeClr val="bg1">
              <a:lumMod val="75000"/>
              <a:alpha val="76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يَسْكُرُو اللهَ مَن لا يَسْكُرُ النَّاسَ</a:t>
            </a:r>
            <a:endParaRPr lang="ms-MY" sz="5400" dirty="0"/>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72616" y="323945"/>
            <a:ext cx="7543800" cy="584775"/>
          </a:xfrm>
          <a:prstGeom prst="rect">
            <a:avLst/>
          </a:prstGeom>
        </p:spPr>
        <p:txBody>
          <a:bodyPr wrap="square">
            <a:spAutoFit/>
          </a:bodyPr>
          <a:lstStyle/>
          <a:p>
            <a:pPr lvl="0" algn="ctr"/>
            <a:r>
              <a:rPr lang="it-IT" sz="32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Seruan bersyukur</a:t>
            </a:r>
            <a:endParaRPr lang="it-IT" sz="3200" b="1" dirty="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endParaRPr>
          </a:p>
        </p:txBody>
      </p:sp>
      <p:sp>
        <p:nvSpPr>
          <p:cNvPr id="4" name="Rectangle 3"/>
          <p:cNvSpPr/>
          <p:nvPr/>
        </p:nvSpPr>
        <p:spPr>
          <a:xfrm>
            <a:off x="827584" y="4204250"/>
            <a:ext cx="7636589" cy="181703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cap="flat" cmpd="sng" algn="ctr">
            <a:solidFill>
              <a:srgbClr val="FFFF00"/>
            </a:solidFill>
            <a:prstDash val="solid"/>
          </a:ln>
          <a:effectLst/>
        </p:spPr>
        <p:txBody>
          <a:bodyPr spcFirstLastPara="0" vert="horz" wrap="square" lIns="153759" tIns="153759" rIns="153759" bIns="153759" numCol="1" spcCol="1270" anchor="ctr" anchorCtr="0">
            <a:noAutofit/>
          </a:bodyPr>
          <a:lstStyle/>
          <a:p>
            <a:pPr lvl="0" algn="ctr" defTabSz="1200150">
              <a:lnSpc>
                <a:spcPct val="90000"/>
              </a:lnSpc>
              <a:spcBef>
                <a:spcPct val="0"/>
              </a:spcBef>
              <a:spcAft>
                <a:spcPct val="35000"/>
              </a:spcAft>
            </a:pP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Meningkatkan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ketaatan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mengenang</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budi</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lvl="0" algn="ctr" defTabSz="1200150">
              <a:lnSpc>
                <a:spcPct val="90000"/>
              </a:lnSpc>
              <a:spcBef>
                <a:spcPct val="0"/>
              </a:spcBef>
              <a:spcAft>
                <a:spcPct val="35000"/>
              </a:spcAft>
            </a:pPr>
            <a:r>
              <a:rPr kumimoji="0" lang="en-US" sz="2600" b="1" i="0" u="none" strike="noStrike" kern="1200" cap="none" spc="0" normalizeH="0" baseline="0" noProof="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uLnTx/>
                <a:uFillTx/>
                <a:latin typeface="Arial Black" pitchFamily="34" charset="0"/>
              </a:rPr>
              <a:t>Mendoakan</a:t>
            </a:r>
            <a:r>
              <a:rPr kumimoji="0" lang="en-US" sz="2600" b="1" i="0" u="none" strike="noStrike" kern="1200" cap="none" spc="0" normalizeH="0" baseline="0" noProof="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uLnTx/>
                <a:uFillTx/>
                <a:latin typeface="Arial Black" pitchFamily="34" charset="0"/>
              </a:rPr>
              <a:t> </a:t>
            </a:r>
            <a:r>
              <a:rPr kumimoji="0" lang="en-US" sz="2600" b="1" i="0" u="none" strike="noStrike" kern="1200" cap="none" spc="0" normalizeH="0" baseline="0" noProof="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uLnTx/>
                <a:uFillTx/>
                <a:latin typeface="Arial Black" pitchFamily="34" charset="0"/>
              </a:rPr>
              <a:t>dan</a:t>
            </a:r>
            <a:r>
              <a:rPr kumimoji="0" lang="en-US" sz="2600" b="1" i="0" u="none" strike="noStrike" kern="1200" cap="none" spc="0" normalizeH="0" baseline="0" noProof="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uLnTx/>
                <a:uFillTx/>
                <a:latin typeface="Arial Black" pitchFamily="34" charset="0"/>
              </a:rPr>
              <a:t> </a:t>
            </a:r>
            <a:r>
              <a:rPr kumimoji="0" lang="en-US" sz="2600" b="1" i="0" u="none" strike="noStrike" kern="1200" cap="none" spc="0" normalizeH="0" baseline="0" noProof="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uLnTx/>
                <a:uFillTx/>
                <a:latin typeface="Arial Black" pitchFamily="34" charset="0"/>
              </a:rPr>
              <a:t>menunjukkan</a:t>
            </a:r>
            <a:r>
              <a:rPr kumimoji="0" lang="en-US" sz="2600" b="1" i="0" u="none" strike="noStrike" kern="1200" cap="none" spc="0" normalizeH="0" noProof="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uLnTx/>
                <a:uFillTx/>
                <a:latin typeface="Arial Black" pitchFamily="34" charset="0"/>
              </a:rPr>
              <a:t> rasa </a:t>
            </a:r>
            <a:r>
              <a:rPr kumimoji="0" lang="en-US" sz="2600" b="1" i="0" u="none" strike="noStrike" kern="1200" cap="none" spc="0" normalizeH="0" noProof="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uLnTx/>
                <a:uFillTx/>
                <a:latin typeface="Arial Black" pitchFamily="34" charset="0"/>
              </a:rPr>
              <a:t>hormat</a:t>
            </a:r>
            <a:r>
              <a:rPr kumimoji="0" lang="en-US" sz="2600" b="1" i="0" u="none" strike="noStrike" kern="1200" cap="none" spc="0" normalizeH="0" noProof="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uLnTx/>
                <a:uFillTx/>
                <a:latin typeface="Arial Black" pitchFamily="34" charset="0"/>
              </a:rPr>
              <a:t> </a:t>
            </a:r>
            <a:r>
              <a:rPr kumimoji="0" lang="en-US" sz="2600" b="1" i="0" u="none" strike="noStrike" kern="1200" cap="none" spc="0" normalizeH="0" noProof="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uLnTx/>
                <a:uFillTx/>
                <a:latin typeface="Arial Black" pitchFamily="34" charset="0"/>
              </a:rPr>
              <a:t>kepada</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sesama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muslim</a:t>
            </a:r>
            <a:endParaRPr kumimoji="0" lang="en-MY" sz="26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ndParaRPr>
          </a:p>
        </p:txBody>
      </p:sp>
      <p:sp>
        <p:nvSpPr>
          <p:cNvPr id="5" name="Down Arrow Callout 4"/>
          <p:cNvSpPr/>
          <p:nvPr/>
        </p:nvSpPr>
        <p:spPr>
          <a:xfrm>
            <a:off x="827584" y="1669210"/>
            <a:ext cx="7636589" cy="2680948"/>
          </a:xfrm>
          <a:prstGeom prst="downArrowCallout">
            <a:avLst/>
          </a:prstGeom>
          <a:solidFill>
            <a:sysClr val="window" lastClr="FFFFFF"/>
          </a:solidFill>
          <a:ln w="38100" cap="flat" cmpd="sng" algn="ctr">
            <a:solidFill>
              <a:srgbClr val="C00000"/>
            </a:solidFill>
            <a:prstDash val="solid"/>
          </a:ln>
          <a:effectLst/>
        </p:spPr>
        <p:txBody>
          <a:bodyPr spcFirstLastPara="0" vert="horz" wrap="square" lIns="153759" tIns="153759" rIns="153759" bIns="153759" numCol="1" spcCol="1270" anchor="ctr" anchorCtr="0">
            <a:noAutofit/>
          </a:bodyPr>
          <a:lstStyle/>
          <a:p>
            <a:pPr lvl="0" algn="ctr" defTabSz="1200150">
              <a:lnSpc>
                <a:spcPct val="90000"/>
              </a:lnSpc>
              <a:spcBef>
                <a:spcPct val="0"/>
              </a:spcBef>
              <a:spcAft>
                <a:spcPct val="35000"/>
              </a:spcAft>
            </a:pPr>
            <a:r>
              <a:rPr lang="en-US" sz="28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Menjadi</a:t>
            </a:r>
            <a:r>
              <a:rPr lang="en-US" sz="28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 </a:t>
            </a:r>
            <a:r>
              <a:rPr lang="en-US" sz="28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hamba</a:t>
            </a:r>
            <a:r>
              <a:rPr lang="en-US" sz="28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 yang </a:t>
            </a:r>
            <a:r>
              <a:rPr lang="en-US" sz="28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terus</a:t>
            </a:r>
            <a:r>
              <a:rPr lang="en-US" sz="28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 </a:t>
            </a:r>
            <a:r>
              <a:rPr lang="en-US" sz="28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bersyukur</a:t>
            </a:r>
            <a:r>
              <a:rPr lang="en-US" sz="28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 </a:t>
            </a:r>
            <a:r>
              <a:rPr lang="en-US" sz="28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atas</a:t>
            </a:r>
            <a:r>
              <a:rPr lang="en-US" sz="28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 </a:t>
            </a:r>
            <a:r>
              <a:rPr lang="en-US" sz="28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nikmat</a:t>
            </a:r>
            <a:r>
              <a:rPr lang="en-US" sz="28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 </a:t>
            </a:r>
            <a:r>
              <a:rPr lang="en-US" sz="28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dan</a:t>
            </a:r>
            <a:r>
              <a:rPr lang="en-US" sz="28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 </a:t>
            </a:r>
            <a:r>
              <a:rPr lang="en-US" sz="28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rahmat</a:t>
            </a:r>
            <a:endParaRPr kumimoji="0" lang="en-MY" sz="2800" b="0" i="0" u="none" strike="noStrike" kern="1200" cap="none" spc="0" normalizeH="0" baseline="0" noProof="0" dirty="0">
              <a:ln>
                <a:solidFill>
                  <a:sysClr val="windowText" lastClr="000000"/>
                </a:solidFill>
              </a:ln>
              <a:solidFill>
                <a:sysClr val="windowText" lastClr="000000"/>
              </a:solidFill>
              <a:effectLst>
                <a:outerShdw blurRad="38100" dist="38100" dir="2700000" algn="tl">
                  <a:srgbClr val="000000">
                    <a:alpha val="43137"/>
                  </a:srgbClr>
                </a:outerShdw>
              </a:effectLst>
              <a:uLnTx/>
              <a:uFillTx/>
              <a:latin typeface="Arial"/>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51520" y="4442336"/>
            <a:ext cx="8640960" cy="1938992"/>
          </a:xfrm>
          <a:prstGeom prst="rect">
            <a:avLst/>
          </a:prstGeom>
          <a:solidFill>
            <a:srgbClr val="00B0F0">
              <a:alpha val="45000"/>
            </a:srgbClr>
          </a:solidFill>
        </p:spPr>
        <p:txBody>
          <a:bodyPr wrap="square">
            <a:spAutoFit/>
          </a:bodyPr>
          <a:lstStyle/>
          <a:p>
            <a:pPr algn="ct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 Allah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Mengeluarkan</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kamu</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dari</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perut</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ibu</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kamu</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dengan</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keadaan</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tidak</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mengetahui</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sesuatupun</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dabn</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Is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mengurniakan</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kepada</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kamu</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pendengaran</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penglihatan</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serta</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hati</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supaya</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kamu</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bersyukur</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t>
            </a:r>
          </a:p>
        </p:txBody>
      </p:sp>
      <p:sp>
        <p:nvSpPr>
          <p:cNvPr id="4" name="Rectangle 3"/>
          <p:cNvSpPr/>
          <p:nvPr/>
        </p:nvSpPr>
        <p:spPr>
          <a:xfrm>
            <a:off x="899592" y="188640"/>
            <a:ext cx="7272808" cy="1015663"/>
          </a:xfrm>
          <a:prstGeom prst="rect">
            <a:avLst/>
          </a:prstGeom>
        </p:spPr>
        <p:txBody>
          <a:bodyPr wrap="square">
            <a:spAutoFit/>
          </a:bodyPr>
          <a:lstStyle/>
          <a:p>
            <a:pPr lvl="0" algn="ctr">
              <a:defRPr/>
            </a:pP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lvl="0" algn="ctr">
              <a:defRPr/>
            </a:pP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An-</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Nahl</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78</a:t>
            </a:r>
            <a:endParaRPr lang="en-MY"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2803" y="1772816"/>
            <a:ext cx="9144000" cy="1569660"/>
          </a:xfrm>
          <a:prstGeom prst="rect">
            <a:avLst/>
          </a:prstGeom>
          <a:solidFill>
            <a:schemeClr val="bg1">
              <a:lumMod val="75000"/>
              <a:alpha val="47000"/>
            </a:schemeClr>
          </a:solidFill>
        </p:spPr>
        <p:txBody>
          <a:bodyPr wrap="square">
            <a:spAutoFit/>
          </a:bodyP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أَخْرَجَكُم مِّن بُطُونِ أُمَّهَاتِكُمْ لاَ تَعْلَمُونَ شَيْئًا وَجَعَلَ لَكُمُ الْسَّمْعَ وَالأَبْصَارَ وَالأَفْئِدَةَ لَعَلَّكُمْ تَشْكُرُونَ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772816"/>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820959"/>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332656"/>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AutoShape 9"/>
          <p:cNvSpPr>
            <a:spLocks noChangeArrowheads="1"/>
          </p:cNvSpPr>
          <p:nvPr/>
        </p:nvSpPr>
        <p:spPr bwMode="auto">
          <a:xfrm>
            <a:off x="228600" y="188640"/>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
        <p:nvSpPr>
          <p:cNvPr id="4" name="Rectangle 3"/>
          <p:cNvSpPr/>
          <p:nvPr/>
        </p:nvSpPr>
        <p:spPr>
          <a:xfrm>
            <a:off x="467544" y="1556792"/>
            <a:ext cx="8388424" cy="4154984"/>
          </a:xfrm>
          <a:prstGeom prst="rect">
            <a:avLst/>
          </a:prstGeom>
          <a:solidFill>
            <a:schemeClr val="accent6">
              <a:lumMod val="40000"/>
              <a:lumOff val="60000"/>
              <a:alpha val="3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5730592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2657977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14400" y="395953"/>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710292"/>
            <a:ext cx="9144000"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3977769"/>
            <a:ext cx="9144000" cy="1323439"/>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85720" y="332656"/>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80795"/>
            <a:ext cx="9144000" cy="1938992"/>
          </a:xfrm>
          <a:prstGeom prst="rect">
            <a:avLst/>
          </a:prstGeom>
          <a:solidFill>
            <a:schemeClr val="accent6">
              <a:lumMod val="75000"/>
              <a:alpha val="22000"/>
            </a:schemeClr>
          </a:solidFill>
          <a:ln>
            <a:noFill/>
          </a:ln>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 لا سَريكَ</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844786"/>
            <a:ext cx="9144000" cy="2246769"/>
          </a:xfrm>
          <a:prstGeom prst="rect">
            <a:avLst/>
          </a:prstGeom>
          <a:solidFill>
            <a:srgbClr val="00B0F0">
              <a:alpha val="45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28610" y="188991"/>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89191"/>
            <a:ext cx="9144000" cy="1569660"/>
          </a:xfrm>
          <a:prstGeom prst="rect">
            <a:avLst/>
          </a:prstGeom>
          <a:solidFill>
            <a:schemeClr val="accent6">
              <a:lumMod val="75000"/>
              <a:alpha val="2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وَصَحْبِه.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175209"/>
            <a:ext cx="9144000" cy="1384995"/>
          </a:xfrm>
          <a:prstGeom prst="rect">
            <a:avLst/>
          </a:prstGeom>
          <a:solidFill>
            <a:srgbClr val="00B0F0">
              <a:alpha val="35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600200" y="332656"/>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989382"/>
            <a:ext cx="9144000" cy="2092881"/>
          </a:xfrm>
          <a:prstGeom prst="rect">
            <a:avLst/>
          </a:prstGeom>
          <a:solidFill>
            <a:srgbClr val="00B0F0">
              <a:alpha val="39000"/>
            </a:srgbClr>
          </a:solidFill>
          <a:ln w="57150">
            <a:noFill/>
          </a:ln>
        </p:spPr>
        <p:txBody>
          <a:bodyPr wrap="square">
            <a:spAutoFit/>
          </a:bodyPr>
          <a:lstStyle/>
          <a:p>
            <a:pPr algn="ctr">
              <a:defRPr/>
            </a:pP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adakah</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pencipta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selain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yang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dapat</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memberi</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rezeki</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dari</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langit</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bumi</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tuhan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maka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mengapa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rela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dipalingkan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0" y="1339607"/>
            <a:ext cx="9144000" cy="2585323"/>
          </a:xfrm>
          <a:prstGeom prst="rect">
            <a:avLst/>
          </a:prstGeom>
          <a:solidFill>
            <a:schemeClr val="accent6">
              <a:lumMod val="75000"/>
              <a:alpha val="24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واذْكُرُوا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نِعْمَتَ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عَلَيْكُمْ،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هَلْ مِنْ خَالِقٍ غَيْرُ اللَّهِ يَرْزُقُكُم مِّنَ السَّمَاء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وَالْأَرْضِ،</a:t>
            </a: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لاَ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إَِّلا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 فَأَنَّى تُؤْفَكُونَ</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Effect>
                      <a14:sharpenSoften amount="25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3" y="102921"/>
            <a:ext cx="9242426" cy="66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477896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89653"/>
            <a:ext cx="9144000" cy="4585871"/>
          </a:xfrm>
          <a:prstGeom prst="rect">
            <a:avLst/>
          </a:prstGeom>
          <a:noFill/>
        </p:spPr>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a:solidFill>
                  <a:prstClr val="black"/>
                </a:solidFill>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194966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66696" y="332656"/>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99067"/>
            <a:ext cx="9144000" cy="1938992"/>
          </a:xfrm>
          <a:prstGeom prst="rect">
            <a:avLst/>
          </a:prstGeom>
          <a:solidFill>
            <a:schemeClr val="accent6">
              <a:lumMod val="50000"/>
              <a:alpha val="27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125853"/>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5" name="Rectangle 4"/>
          <p:cNvSpPr/>
          <p:nvPr/>
        </p:nvSpPr>
        <p:spPr>
          <a:xfrm>
            <a:off x="179512" y="1750164"/>
            <a:ext cx="8784976" cy="2123658"/>
          </a:xfrm>
          <a:prstGeom prst="rect">
            <a:avLst/>
          </a:prstGeom>
        </p:spPr>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35496" y="4077072"/>
            <a:ext cx="8991600" cy="2677656"/>
          </a:xfrm>
          <a:prstGeom prst="rect">
            <a:avLst/>
          </a:prstGeom>
          <a:solidFill>
            <a:srgbClr val="00B0F0">
              <a:alpha val="43000"/>
            </a:srgbClr>
          </a:solidFill>
        </p:spPr>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173492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894987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8712007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375603"/>
            <a:ext cx="8572527" cy="5293757"/>
          </a:xfrm>
          <a:prstGeom prst="rect">
            <a:avLst/>
          </a:prstGeom>
          <a:noFill/>
          <a:ln w="9525">
            <a:noFill/>
            <a:miter lim="800000"/>
            <a:headEnd/>
            <a:tailEnd/>
          </a:ln>
          <a:effectLst>
            <a:prstShdw prst="shdw17" dist="17961" dir="2700000">
              <a:schemeClr val="bg2"/>
            </a:prstShdw>
          </a:effectLst>
        </p:spPr>
        <p:txBody>
          <a:bodyPr wrap="square">
            <a:spAutoFit/>
          </a:bodyPr>
          <a:lstStyle/>
          <a:p>
            <a:pPr algn="ct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ampunilah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kesalahan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kesalahan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ibubapa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yang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kasihi</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golongkanlah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mereka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kalangan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orang-orang yang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dikurniakan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barakah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hingga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kurniakanlah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keluarga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bahagia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masyarakat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sejahtera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terpelihara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amalan-amalan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bid’ah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khurafat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jalan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kebenaran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jalan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hidayah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jalan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kejayaan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fontAlgn="base">
              <a:spcBef>
                <a:spcPct val="0"/>
              </a:spcBef>
              <a:spcAft>
                <a:spcPct val="0"/>
              </a:spcAft>
              <a:defRPr/>
            </a:pPr>
            <a:endParaRPr lang="en-US" sz="2600" b="1" dirty="0" smtClean="0">
              <a:ln w="12700">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7692999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232168"/>
            <a:ext cx="8572527" cy="5539978"/>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لآ 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Orang Yang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endPar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4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rtl="1">
              <a:defRPr/>
            </a:pPr>
            <a:r>
              <a:rPr lang="ar-SA"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en-US"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7825805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8" name="Rectangle 7"/>
          <p:cNvSpPr/>
          <p:nvPr/>
        </p:nvSpPr>
        <p:spPr>
          <a:xfrm>
            <a:off x="214283" y="1762206"/>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6716518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Agung</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Tree>
    <p:extLst>
      <p:ext uri="{BB962C8B-B14F-4D97-AF65-F5344CB8AC3E}">
        <p14:creationId xmlns:p14="http://schemas.microsoft.com/office/powerpoint/2010/main" val="28016206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974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27584" y="188640"/>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2008" y="1674674"/>
            <a:ext cx="8964488" cy="1754326"/>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ءَالِهِ وَصَحْبِهِ.</a:t>
            </a:r>
            <a:endParaRPr lang="ar-EG"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505130"/>
            <a:ext cx="9144000" cy="1384995"/>
          </a:xfrm>
          <a:prstGeom prst="rect">
            <a:avLst/>
          </a:prstGeom>
          <a:solidFill>
            <a:srgbClr val="00B0F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295400" y="332656"/>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49706"/>
            <a:ext cx="9144000" cy="1754326"/>
          </a:xfrm>
          <a:prstGeom prst="rect">
            <a:avLst/>
          </a:prstGeom>
          <a:solidFill>
            <a:schemeClr val="accent6">
              <a:lumMod val="50000"/>
              <a:alpha val="27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وَاشْكُرُوْا نِعَمَ اللهِ عَلَيْكُم، وَاْلتَزِمُوا الطَّاعَةَ وَجَانَبُوا الْمَعْصِيَة</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908088"/>
            <a:ext cx="9144000" cy="1631216"/>
          </a:xfrm>
          <a:prstGeom prst="rect">
            <a:avLst/>
          </a:prstGeom>
          <a:solidFill>
            <a:srgbClr val="00B0F0">
              <a:alpha val="43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bersyukur</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kerana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nikmat-nikmat</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dikurniakan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saudara-saudara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teruslah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beriltizam</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ketaatan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menjauhi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maksiat</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392061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83568" y="188640"/>
            <a:ext cx="7704856" cy="1015663"/>
          </a:xfrm>
          <a:prstGeom prst="rect">
            <a:avLst/>
          </a:prstGeom>
        </p:spPr>
        <p:txBody>
          <a:bodyPr wrap="square">
            <a:spAutoFit/>
          </a:bodyPr>
          <a:lstStyle/>
          <a:p>
            <a:pPr lvl="0" algn="ct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Pelbagai</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nikmat</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kurniaan</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p>
          <a:p>
            <a:pPr lvl="0" algn="ct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Allah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Taala</a:t>
            </a:r>
            <a:endParaRPr lang="en-US" sz="3000" b="1" dirty="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3164037" y="3797751"/>
            <a:ext cx="5513840" cy="876300"/>
          </a:xfrm>
          <a:prstGeom prst="rect">
            <a:avLst/>
          </a:prstGeom>
          <a:solidFill>
            <a:sysClr val="window" lastClr="FFFFFF"/>
          </a:solidFill>
          <a:ln w="38100" cap="flat" cmpd="sng" algn="ctr">
            <a:solidFill>
              <a:srgbClr val="7030A0"/>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800" b="1" dirty="0" smtClean="0">
                <a:ln w="6350" cmpd="sng">
                  <a:solidFill>
                    <a:srgbClr val="7030A0"/>
                  </a:solidFill>
                  <a:prstDash val="solid"/>
                </a:ln>
                <a:effectLst>
                  <a:outerShdw blurRad="63500" dir="3600000" algn="tl" rotWithShape="0">
                    <a:srgbClr val="000000">
                      <a:alpha val="70000"/>
                    </a:srgbClr>
                  </a:outerShdw>
                </a:effectLst>
                <a:latin typeface="Arial"/>
              </a:rPr>
              <a:t>Paling </a:t>
            </a:r>
            <a:r>
              <a:rPr lang="en-MY" sz="2800" b="1" dirty="0" err="1" smtClean="0">
                <a:ln w="6350" cmpd="sng">
                  <a:solidFill>
                    <a:srgbClr val="7030A0"/>
                  </a:solidFill>
                  <a:prstDash val="solid"/>
                </a:ln>
                <a:effectLst>
                  <a:outerShdw blurRad="63500" dir="3600000" algn="tl" rotWithShape="0">
                    <a:srgbClr val="000000">
                      <a:alpha val="70000"/>
                    </a:srgbClr>
                  </a:outerShdw>
                </a:effectLst>
                <a:latin typeface="Arial"/>
              </a:rPr>
              <a:t>bernilai</a:t>
            </a:r>
            <a:r>
              <a:rPr lang="en-MY" sz="2800" b="1" dirty="0" smtClean="0">
                <a:ln w="6350" cmpd="sng">
                  <a:solidFill>
                    <a:srgbClr val="7030A0"/>
                  </a:solidFill>
                  <a:prstDash val="solid"/>
                </a:ln>
                <a:effectLst>
                  <a:outerShdw blurRad="63500" dir="3600000" algn="tl" rotWithShape="0">
                    <a:srgbClr val="000000">
                      <a:alpha val="70000"/>
                    </a:srgbClr>
                  </a:outerShdw>
                </a:effectLst>
                <a:latin typeface="Arial"/>
              </a:rPr>
              <a:t>…              NIKMAT IMAN DAN ISLAM</a:t>
            </a:r>
            <a:endParaRPr lang="en-MY" sz="2800" b="1" dirty="0">
              <a:ln w="6350" cmpd="sng">
                <a:solidFill>
                  <a:srgbClr val="7030A0"/>
                </a:solidFill>
                <a:prstDash val="solid"/>
              </a:ln>
              <a:effectLst>
                <a:outerShdw blurRad="63500" dir="3600000" algn="tl" rotWithShape="0">
                  <a:srgbClr val="000000">
                    <a:alpha val="70000"/>
                  </a:srgbClr>
                </a:outerShdw>
              </a:effectLst>
              <a:latin typeface="Arial"/>
            </a:endParaRPr>
          </a:p>
        </p:txBody>
      </p:sp>
      <p:sp>
        <p:nvSpPr>
          <p:cNvPr id="5" name="Rectangle 4"/>
          <p:cNvSpPr/>
          <p:nvPr/>
        </p:nvSpPr>
        <p:spPr>
          <a:xfrm>
            <a:off x="323528" y="1349479"/>
            <a:ext cx="2736304" cy="856928"/>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8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Nikmat</a:t>
            </a:r>
            <a:r>
              <a:rPr lang="en-MY" sz="28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kewujudan</a:t>
            </a:r>
            <a:endParaRPr kumimoji="0" lang="en-MY" sz="28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6" name="Rectangle 5"/>
          <p:cNvSpPr/>
          <p:nvPr/>
        </p:nvSpPr>
        <p:spPr>
          <a:xfrm>
            <a:off x="3133261" y="2364927"/>
            <a:ext cx="5544616" cy="12168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8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Akal, </a:t>
            </a:r>
            <a:r>
              <a:rPr lang="en-MY" sz="28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pancaindera</a:t>
            </a:r>
            <a:r>
              <a:rPr lang="en-MY" sz="28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naluri</a:t>
            </a:r>
            <a:r>
              <a:rPr lang="en-MY" sz="28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anggota</a:t>
            </a:r>
            <a:r>
              <a:rPr lang="en-MY" sz="28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lahir</a:t>
            </a:r>
            <a:r>
              <a:rPr lang="en-MY" sz="28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organ </a:t>
            </a:r>
            <a:r>
              <a:rPr lang="en-MY" sz="28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dalaman</a:t>
            </a:r>
            <a:r>
              <a:rPr lang="en-MY" sz="28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bumi</a:t>
            </a:r>
            <a:r>
              <a:rPr lang="en-MY" sz="28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udara</a:t>
            </a:r>
            <a:r>
              <a:rPr lang="en-MY" sz="28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dan</a:t>
            </a:r>
            <a:r>
              <a:rPr lang="en-MY" sz="28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sebagainya</a:t>
            </a:r>
            <a:endParaRPr kumimoji="0" lang="en-MY" sz="28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7" name="Freeform 7"/>
          <p:cNvSpPr/>
          <p:nvPr/>
        </p:nvSpPr>
        <p:spPr>
          <a:xfrm>
            <a:off x="683567" y="5237911"/>
            <a:ext cx="7994309" cy="1092324"/>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ln>
          <a:effectLst/>
        </p:spPr>
        <p:txBody>
          <a:bodyPr spcFirstLastPara="0" vert="horz" wrap="square" lIns="220802" tIns="220802" rIns="220802" bIns="220802" numCol="1" spcCol="1270" anchor="ctr" anchorCtr="0">
            <a:noAutofit/>
          </a:bodyPr>
          <a:lstStyle/>
          <a:p>
            <a:pPr lvl="0" algn="ctr" defTabSz="1377950">
              <a:lnSpc>
                <a:spcPct val="90000"/>
              </a:lnSpc>
              <a:spcBef>
                <a:spcPct val="0"/>
              </a:spcBef>
              <a:spcAft>
                <a:spcPct val="35000"/>
              </a:spcAft>
            </a:pPr>
            <a:r>
              <a:rPr lang="sv-SE" sz="28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Melengkapkan kehidupan didunia dan menjamin kesejahteraan di alam abadi</a:t>
            </a:r>
            <a:endParaRPr kumimoji="0" lang="en-MY" sz="2800" b="1" i="0" u="none" strike="noStrike" kern="120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8" name="Down Arrow 7"/>
          <p:cNvSpPr/>
          <p:nvPr/>
        </p:nvSpPr>
        <p:spPr>
          <a:xfrm>
            <a:off x="2267744" y="1785279"/>
            <a:ext cx="1584176" cy="1159296"/>
          </a:xfrm>
          <a:prstGeom prst="downArrow">
            <a:avLst/>
          </a:prstGeom>
          <a:solidFill>
            <a:sysClr val="window" lastClr="FFFFFF"/>
          </a:solidFill>
          <a:ln w="381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9" name="Right Arrow 8"/>
          <p:cNvSpPr/>
          <p:nvPr/>
        </p:nvSpPr>
        <p:spPr>
          <a:xfrm rot="5400000">
            <a:off x="5639331" y="4361029"/>
            <a:ext cx="645413" cy="1108356"/>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MY">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58081" y="260648"/>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Ibrahim,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34:</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3501008"/>
            <a:ext cx="8991600" cy="2308324"/>
          </a:xfrm>
          <a:prstGeom prst="rect">
            <a:avLst/>
          </a:prstGeom>
          <a:solidFill>
            <a:srgbClr val="0070C0">
              <a:alpha val="45000"/>
            </a:srgbClr>
          </a:solidFill>
        </p:spPr>
        <p:txBody>
          <a:bodyPr wrap="square">
            <a:spAutoFit/>
          </a:bodyPr>
          <a:lstStyle/>
          <a:p>
            <a:pPr algn="ct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 telah memberi kepada kamu sebahagian dari tiap-tiap apa jua Yang kamu hajati. dan jika kamu menghitung nikmat Allah nescaya kamu tidak dapat menentukan bilangannya. Sesungguhnya manusia  sangat zalim, lagi sangat tidak menghargai nikmat Tuhannya.</a:t>
            </a:r>
            <a:endPar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107504" y="1412776"/>
            <a:ext cx="8856984" cy="1569660"/>
          </a:xfrm>
          <a:prstGeom prst="rect">
            <a:avLst/>
          </a:prstGeom>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وَآتَاكُم مِّن كُلِّ مَا سَأَلْتُمُوهُ وَإِن تَعُدُّواْ نِعْمَتَ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لاَ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تُحْصُوهَا إِنَّ الإِنسَانَ لَظَلُومٌ كَفَّارٌ</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34238" y="1196752"/>
            <a:ext cx="8534399" cy="843613"/>
          </a:xfrm>
          <a:prstGeom prst="rect">
            <a:avLst/>
          </a:prstGeom>
          <a:solidFill>
            <a:srgbClr val="92D050"/>
          </a:solidFill>
          <a:ln w="25400" cap="flat" cmpd="sng" algn="ctr">
            <a:solidFill>
              <a:sysClr val="window" lastClr="FFFFFF">
                <a:hueOff val="0"/>
                <a:satOff val="0"/>
                <a:lumOff val="0"/>
                <a:alphaOff val="0"/>
              </a:sysClr>
            </a:solid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Ibrahim,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7:</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3862209"/>
            <a:ext cx="8991600" cy="1938992"/>
          </a:xfrm>
          <a:prstGeom prst="rect">
            <a:avLst/>
          </a:prstGeom>
          <a:solidFill>
            <a:srgbClr val="0070C0">
              <a:alpha val="45000"/>
            </a:srgbClr>
          </a:solidFill>
        </p:spPr>
        <p:txBody>
          <a:bodyPr wrap="square">
            <a:spAutoFit/>
          </a:bodyPr>
          <a:lstStyle/>
          <a:p>
            <a:pPr algn="ct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(ingatlah) ketika Tuhan kamu memberitahu: "Demi sesungguhnya! jika kamu bersyukur nescaya Aku akan tambahi nikmatKu kepada kamu, dan Demi sesungguhnya, jika kamu kufur </a:t>
            </a: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ingkar, Sesungguhnya </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azabKu amatlah keras".</a:t>
            </a:r>
            <a:endPar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683568" y="116632"/>
            <a:ext cx="7704856" cy="1077218"/>
          </a:xfrm>
          <a:prstGeom prst="rect">
            <a:avLst/>
          </a:prstGeom>
        </p:spPr>
        <p:txBody>
          <a:bodyPr wrap="square">
            <a:spAutoFit/>
          </a:bodyPr>
          <a:lstStyle/>
          <a:p>
            <a:pPr lvl="0" algn="ctr"/>
            <a:r>
              <a:rPr lang="en-US" sz="32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Jaminan</a:t>
            </a:r>
            <a:r>
              <a:rPr lang="en-US" sz="32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 Allah </a:t>
            </a:r>
            <a:r>
              <a:rPr lang="en-US" sz="32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Taala</a:t>
            </a:r>
            <a:r>
              <a:rPr lang="en-US" sz="32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 </a:t>
            </a:r>
            <a:r>
              <a:rPr lang="en-US" sz="32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kepada</a:t>
            </a:r>
            <a:r>
              <a:rPr lang="en-US" sz="32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 </a:t>
            </a:r>
            <a:r>
              <a:rPr lang="en-US" sz="32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Umat</a:t>
            </a:r>
            <a:r>
              <a:rPr lang="en-US" sz="32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 </a:t>
            </a:r>
            <a:r>
              <a:rPr lang="en-US" sz="32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Manusia</a:t>
            </a:r>
            <a:r>
              <a:rPr lang="en-US" sz="32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 yang </a:t>
            </a:r>
            <a:r>
              <a:rPr lang="en-US" sz="32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bersyukur</a:t>
            </a:r>
            <a:endParaRPr lang="en-US" sz="2800" b="1" dirty="0">
              <a:ln w="3175">
                <a:solidFill>
                  <a:schemeClr val="tx1"/>
                </a:solidFill>
              </a:ln>
              <a:solidFill>
                <a:schemeClr val="bg1"/>
              </a:solidFill>
              <a:effectLst>
                <a:glow rad="101600">
                  <a:schemeClr val="tx1"/>
                </a:glow>
                <a:outerShdw blurRad="38100" dist="38100" dir="2700000" algn="tl">
                  <a:srgbClr val="000000">
                    <a:alpha val="43137"/>
                  </a:srgbClr>
                </a:outerShdw>
              </a:effectLst>
              <a:ea typeface="Calibri"/>
              <a:cs typeface="Arial"/>
            </a:endParaRPr>
          </a:p>
        </p:txBody>
      </p:sp>
      <p:sp>
        <p:nvSpPr>
          <p:cNvPr id="6" name="Rectangle 5"/>
          <p:cNvSpPr/>
          <p:nvPr/>
        </p:nvSpPr>
        <p:spPr>
          <a:xfrm>
            <a:off x="683568" y="2204864"/>
            <a:ext cx="7344816" cy="1569660"/>
          </a:xfrm>
          <a:prstGeom prst="rect">
            <a:avLst/>
          </a:prstGeom>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وَإِذْ تَأَذَّنَ رَبُّكُمْ لَئِن شَكَرْتُمْ لأَزِيدَنَّكُمْ وَلَئِن كَفَرْتُمْ إِنَّ عَذَابِي لَشَدِيدٌ</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1394</Words>
  <Application>Microsoft Office PowerPoint</Application>
  <PresentationFormat>On-screen Show (4:3)</PresentationFormat>
  <Paragraphs>121</Paragraphs>
  <Slides>37</Slides>
  <Notes>0</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Office Theme</vt:lpstr>
      <vt:lpstr>3_Office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wanshahril</cp:lastModifiedBy>
  <cp:revision>11</cp:revision>
  <dcterms:created xsi:type="dcterms:W3CDTF">2015-01-20T04:22:20Z</dcterms:created>
  <dcterms:modified xsi:type="dcterms:W3CDTF">2015-01-29T03:52:04Z</dcterms:modified>
</cp:coreProperties>
</file>